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2963" y="1625929"/>
            <a:ext cx="4014788" cy="5486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294" b="1" dirty="0">
                <a:solidFill>
                  <a:srgbClr val="4A5D52"/>
                </a:solidFill>
              </a:rPr>
              <a:t>不登校心理学講座</a:t>
            </a:r>
            <a:endParaRPr lang="en-US" sz="3294" dirty="0"/>
          </a:p>
        </p:txBody>
      </p:sp>
      <p:sp>
        <p:nvSpPr>
          <p:cNvPr id="4" name="Text 1"/>
          <p:cNvSpPr/>
          <p:nvPr/>
        </p:nvSpPr>
        <p:spPr>
          <a:xfrm>
            <a:off x="842963" y="2317421"/>
            <a:ext cx="4014788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04" dirty="0">
                <a:solidFill>
                  <a:srgbClr val="D4A373"/>
                </a:solidFill>
              </a:rPr>
              <a:t>子どもの心に寄り添い、共に歩むために</a:t>
            </a:r>
            <a:endParaRPr lang="en-US" sz="1704" dirty="0"/>
          </a:p>
        </p:txBody>
      </p:sp>
      <p:sp>
        <p:nvSpPr>
          <p:cNvPr id="5" name="Text 2"/>
          <p:cNvSpPr/>
          <p:nvPr/>
        </p:nvSpPr>
        <p:spPr>
          <a:xfrm>
            <a:off x="571500" y="3696165"/>
            <a:ext cx="428625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5C5C5C"/>
                </a:solidFill>
              </a:rPr>
              <a:t>講師：[お名前 / 所属]</a:t>
            </a:r>
            <a:endParaRPr lang="en-US" sz="1269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0" y="0"/>
            <a:ext cx="42862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71722" y="571500"/>
            <a:ext cx="4000528" cy="514350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016" b="1" dirty="0">
                <a:solidFill>
                  <a:srgbClr val="4A5D52"/>
                </a:solidFill>
              </a:rPr>
              <a:t>総括：多様な成長の形を認める</a:t>
            </a:r>
            <a:endParaRPr lang="en-US" sz="2016" dirty="0"/>
          </a:p>
        </p:txBody>
      </p:sp>
      <p:sp>
        <p:nvSpPr>
          <p:cNvPr id="4" name="Text 1"/>
          <p:cNvSpPr/>
          <p:nvPr/>
        </p:nvSpPr>
        <p:spPr>
          <a:xfrm>
            <a:off x="1484588" y="1371600"/>
            <a:ext cx="6174795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4A5D52"/>
                </a:solidFill>
              </a:rPr>
              <a:t>支援のゴールは「学校に戻ること」ではなく、</a:t>
            </a:r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4A5D52"/>
                </a:solidFill>
              </a:rPr>
              <a:t>
</a:t>
            </a:r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4A5D52"/>
                </a:solidFill>
              </a:rPr>
              <a:t>子どもが「自分らしく、安心して生きていける力を育むこと」です。</a:t>
            </a:r>
            <a:endParaRPr lang="en-US" sz="1397" dirty="0"/>
          </a:p>
        </p:txBody>
      </p:sp>
      <p:sp>
        <p:nvSpPr>
          <p:cNvPr id="5" name="Text 2"/>
          <p:cNvSpPr/>
          <p:nvPr/>
        </p:nvSpPr>
        <p:spPr>
          <a:xfrm>
            <a:off x="1484588" y="2114550"/>
            <a:ext cx="617479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050" dirty="0">
                <a:solidFill>
                  <a:srgbClr val="5C5C5C"/>
                </a:solidFill>
              </a:rPr>
              <a:t>不登校という経験は、決して人生の挫折ではありません。</a:t>
            </a:r>
            <a:pPr algn="ctr" indent="0" marL="0">
              <a:lnSpc>
                <a:spcPts val="2000"/>
              </a:lnSpc>
              <a:buNone/>
            </a:pPr>
            <a:r>
              <a:rPr lang="en-US" sz="1050" dirty="0">
                <a:solidFill>
                  <a:srgbClr val="5C5C5C"/>
                </a:solidFill>
              </a:rPr>
              <a:t>
</a:t>
            </a:r>
            <a:pPr algn="ctr" indent="0" marL="0">
              <a:lnSpc>
                <a:spcPts val="2000"/>
              </a:lnSpc>
              <a:buNone/>
            </a:pPr>
            <a:r>
              <a:rPr lang="en-US" sz="1050" dirty="0">
                <a:solidFill>
                  <a:srgbClr val="5C5C5C"/>
                </a:solidFill>
              </a:rPr>
              <a:t>自分自身と向き合い、新しい自己を再構築していく貴重なプロセスです。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484588" y="2771775"/>
            <a:ext cx="6174795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D4A373"/>
                </a:solidFill>
              </a:rPr>
              <a:t>「あなたは、あなたのままでいい」</a:t>
            </a:r>
            <a:endParaRPr lang="en-US" sz="1808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2743228" cy="425053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4A5D52"/>
                </a:solidFill>
              </a:rPr>
              <a:t>不登校の定義と現状の理解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71500" y="1139428"/>
            <a:ext cx="4000500" cy="1243013"/>
          </a:xfrm>
          <a:prstGeom prst="rect">
            <a:avLst/>
          </a:prstGeom>
          <a:solidFill>
            <a:srgbClr val="4A5D52">
              <a:alpha val="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785813" y="1353741"/>
            <a:ext cx="3571875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987" b="1" dirty="0">
                <a:solidFill>
                  <a:srgbClr val="5C5C5C"/>
                </a:solidFill>
              </a:rPr>
              <a:t>不登校の定義（文部科学省）</a:t>
            </a:r>
            <a:pPr algn="l" indent="0" marL="0">
              <a:lnSpc>
                <a:spcPts val="2000"/>
              </a:lnSpc>
              <a:buNone/>
            </a:pPr>
            <a:r>
              <a:rPr lang="en-US" sz="1050" dirty="0">
                <a:solidFill>
                  <a:srgbClr val="5C5C5C"/>
                </a:solidFill>
              </a:rPr>
              <a:t>
</a:t>
            </a:r>
            <a:pPr algn="l" indent="0" marL="0">
              <a:lnSpc>
                <a:spcPts val="2000"/>
              </a:lnSpc>
              <a:buNone/>
            </a:pPr>
            <a:r>
              <a:rPr lang="en-US" sz="1050" dirty="0">
                <a:solidFill>
                  <a:srgbClr val="5C5C5C"/>
                </a:solidFill>
              </a:rPr>
              <a:t> 何らかの心理的、情緒的、身体的、あるいは社会的要</a:t>
            </a:r>
            <a:pPr algn="l" indent="0" marL="0">
              <a:lnSpc>
                <a:spcPts val="2000"/>
              </a:lnSpc>
              <a:buNone/>
            </a:pPr>
            <a:r>
              <a:rPr lang="en-US" sz="1050" dirty="0">
                <a:solidFill>
                  <a:srgbClr val="5C5C5C"/>
                </a:solidFill>
              </a:rPr>
              <a:t>因・背景により、登校しないあるいはしたくともできな</a:t>
            </a:r>
            <a:pPr algn="l" indent="0" marL="0">
              <a:lnSpc>
                <a:spcPts val="2000"/>
              </a:lnSpc>
              <a:buNone/>
            </a:pPr>
            <a:r>
              <a:rPr lang="en-US" sz="1050" dirty="0">
                <a:solidFill>
                  <a:srgbClr val="5C5C5C"/>
                </a:solidFill>
              </a:rPr>
              <a:t>い状況にあること（病気や経済的理由を除く）。</a:t>
            </a:r>
            <a:endParaRPr lang="en-US" sz="987" dirty="0"/>
          </a:p>
        </p:txBody>
      </p:sp>
      <p:sp>
        <p:nvSpPr>
          <p:cNvPr id="6" name="Text 3"/>
          <p:cNvSpPr/>
          <p:nvPr/>
        </p:nvSpPr>
        <p:spPr>
          <a:xfrm>
            <a:off x="571500" y="2596753"/>
            <a:ext cx="4000500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5C5C5C"/>
                </a:solidFill>
              </a:rPr>
              <a:t>小中学校における不登校児童生徒数は年々増加しており、誰にでも起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5C5C5C"/>
                </a:solidFill>
              </a:rPr>
              <a:t>こりうる現象です。私たちはこれを「問題行動」ではなく、子どもが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5C5C5C"/>
                </a:solidFill>
              </a:rPr>
              <a:t>発している</a:t>
            </a:r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D4A373"/>
                </a:solidFill>
              </a:rPr>
              <a:t>「心のSOS」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5C5C5C"/>
                </a:solidFill>
              </a:rPr>
              <a:t>として捉え直す必要があります。</a:t>
            </a:r>
            <a:endParaRPr lang="en-US" sz="942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1139428"/>
            <a:ext cx="3571875" cy="25003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3881651" cy="425053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4A5D52"/>
                </a:solidFill>
              </a:rPr>
              <a:t>不登校を引き起こす心理的メカニズム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1067991"/>
            <a:ext cx="3506939" cy="8228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5C5C5C"/>
                </a:solidFill>
              </a:rPr>
              <a:t>心のエネルギー理論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5C5C5C"/>
                </a:solidFill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5C5C5C"/>
                </a:solidFill>
              </a:rPr>
              <a:t> 不登校の背景には、子どもの心の中にある「登校するための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5C5C5C"/>
                </a:solidFill>
              </a:rPr>
              <a:t>エネルギー」が枯渇している状態があります。無理な登校刺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5C5C5C"/>
                </a:solidFill>
              </a:rPr>
              <a:t>激は、さらにエネルギーを消耗させる原因となります。</a:t>
            </a:r>
            <a:endParaRPr lang="en-US" sz="88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033736"/>
            <a:ext cx="3214688" cy="1785938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4364189" y="1139428"/>
            <a:ext cx="4208311" cy="271463"/>
          </a:xfrm>
          <a:prstGeom prst="rect">
            <a:avLst/>
          </a:prstGeom>
          <a:solidFill>
            <a:srgbClr val="4A5D52"/>
          </a:solidFill>
          <a:ln/>
        </p:spPr>
      </p:sp>
      <p:sp>
        <p:nvSpPr>
          <p:cNvPr id="7" name="Text 3"/>
          <p:cNvSpPr/>
          <p:nvPr/>
        </p:nvSpPr>
        <p:spPr>
          <a:xfrm>
            <a:off x="4364189" y="1139428"/>
            <a:ext cx="4208311" cy="271463"/>
          </a:xfrm>
          <a:prstGeom prst="rect">
            <a:avLst/>
          </a:prstGeom>
          <a:noFill/>
          <a:ln/>
        </p:spPr>
        <p:txBody>
          <a:bodyPr wrap="square" lIns="127508" tIns="127508" rIns="0" bIns="0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不登校の要因（複雑な絡み合い）</a:t>
            </a:r>
            <a:endParaRPr lang="en-US" sz="784" dirty="0"/>
          </a:p>
        </p:txBody>
      </p:sp>
      <p:sp>
        <p:nvSpPr>
          <p:cNvPr id="8" name="Text 4"/>
          <p:cNvSpPr/>
          <p:nvPr/>
        </p:nvSpPr>
        <p:spPr>
          <a:xfrm>
            <a:off x="4364189" y="1410891"/>
            <a:ext cx="857250" cy="453628"/>
          </a:xfrm>
          <a:prstGeom prst="rect">
            <a:avLst/>
          </a:prstGeom>
          <a:noFill/>
          <a:ln/>
        </p:spPr>
        <p:txBody>
          <a:bodyPr wrap="square" lIns="127508" tIns="127508" rIns="0" bIns="0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4A5D52"/>
                </a:solidFill>
              </a:rPr>
              <a:t>学校要因</a:t>
            </a:r>
            <a:endParaRPr lang="en-US" sz="784" dirty="0"/>
          </a:p>
        </p:txBody>
      </p:sp>
      <p:sp>
        <p:nvSpPr>
          <p:cNvPr id="9" name="Text 5"/>
          <p:cNvSpPr/>
          <p:nvPr/>
        </p:nvSpPr>
        <p:spPr>
          <a:xfrm>
            <a:off x="5221439" y="1410891"/>
            <a:ext cx="3351061" cy="453628"/>
          </a:xfrm>
          <a:prstGeom prst="rect">
            <a:avLst/>
          </a:prstGeom>
          <a:noFill/>
          <a:ln/>
        </p:spPr>
        <p:txBody>
          <a:bodyPr wrap="square" lIns="127508" tIns="127508" rIns="0" bIns="0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C5C5C"/>
                </a:solidFill>
              </a:rPr>
              <a:t>友人関係のトラブル、学業不振、教師との相性、校則への違和感</a:t>
            </a:r>
            <a:endParaRPr lang="en-US" sz="834" dirty="0"/>
          </a:p>
        </p:txBody>
      </p:sp>
      <p:sp>
        <p:nvSpPr>
          <p:cNvPr id="10" name="Text 6"/>
          <p:cNvSpPr/>
          <p:nvPr/>
        </p:nvSpPr>
        <p:spPr>
          <a:xfrm>
            <a:off x="4364189" y="1864519"/>
            <a:ext cx="857250" cy="285750"/>
          </a:xfrm>
          <a:prstGeom prst="rect">
            <a:avLst/>
          </a:prstGeom>
          <a:noFill/>
          <a:ln/>
        </p:spPr>
        <p:txBody>
          <a:bodyPr wrap="square" lIns="127508" tIns="127508" rIns="0" bIns="0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4A5D52"/>
                </a:solidFill>
              </a:rPr>
              <a:t>家庭要因</a:t>
            </a:r>
            <a:endParaRPr lang="en-US" sz="784" dirty="0"/>
          </a:p>
        </p:txBody>
      </p:sp>
      <p:sp>
        <p:nvSpPr>
          <p:cNvPr id="11" name="Text 7"/>
          <p:cNvSpPr/>
          <p:nvPr/>
        </p:nvSpPr>
        <p:spPr>
          <a:xfrm>
            <a:off x="5221439" y="1864519"/>
            <a:ext cx="3351061" cy="285750"/>
          </a:xfrm>
          <a:prstGeom prst="rect">
            <a:avLst/>
          </a:prstGeom>
          <a:noFill/>
          <a:ln/>
        </p:spPr>
        <p:txBody>
          <a:bodyPr wrap="square" lIns="127508" tIns="127508" rIns="0" bIns="0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C5C5C"/>
                </a:solidFill>
              </a:rPr>
              <a:t>親子関係の葛藤、家庭環境の変化、保護者の過干渉や期待</a:t>
            </a:r>
            <a:endParaRPr lang="en-US" sz="834" dirty="0"/>
          </a:p>
        </p:txBody>
      </p:sp>
      <p:sp>
        <p:nvSpPr>
          <p:cNvPr id="12" name="Text 8"/>
          <p:cNvSpPr/>
          <p:nvPr/>
        </p:nvSpPr>
        <p:spPr>
          <a:xfrm>
            <a:off x="4364189" y="2150269"/>
            <a:ext cx="857250" cy="457200"/>
          </a:xfrm>
          <a:prstGeom prst="rect">
            <a:avLst/>
          </a:prstGeom>
          <a:noFill/>
          <a:ln/>
        </p:spPr>
        <p:txBody>
          <a:bodyPr wrap="square" lIns="127508" tIns="127508" rIns="0" bIns="0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4A5D52"/>
                </a:solidFill>
              </a:rPr>
              <a:t>本人要因</a:t>
            </a:r>
            <a:endParaRPr lang="en-US" sz="784" dirty="0"/>
          </a:p>
        </p:txBody>
      </p:sp>
      <p:sp>
        <p:nvSpPr>
          <p:cNvPr id="13" name="Text 9"/>
          <p:cNvSpPr/>
          <p:nvPr/>
        </p:nvSpPr>
        <p:spPr>
          <a:xfrm>
            <a:off x="5221439" y="2150269"/>
            <a:ext cx="3351061" cy="457200"/>
          </a:xfrm>
          <a:prstGeom prst="rect">
            <a:avLst/>
          </a:prstGeom>
          <a:noFill/>
          <a:ln/>
        </p:spPr>
        <p:txBody>
          <a:bodyPr wrap="square" lIns="127508" tIns="127508" rIns="0" bIns="0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C5C5C"/>
                </a:solidFill>
              </a:rPr>
              <a:t>感受性の強さ（HSC等）、完璧主義、発達の特性、自己肯定感の低さ</a:t>
            </a:r>
            <a:endParaRPr lang="en-US" sz="83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3657628" cy="425053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4A5D52"/>
                </a:solidFill>
              </a:rPr>
              <a:t>不登校のプロセス：初期段階の様相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0" y="1139428"/>
            <a:ext cx="9144000" cy="514350"/>
          </a:xfrm>
          <a:prstGeom prst="rect">
            <a:avLst/>
          </a:prstGeom>
          <a:noFill/>
          <a:ln/>
        </p:spPr>
        <p:txBody>
          <a:bodyPr wrap="square" lIns="680339" tIns="0" rIns="680339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050" dirty="0">
                <a:solidFill>
                  <a:srgbClr val="5C5C5C"/>
                </a:solidFill>
              </a:rPr>
              <a:t>不登校は突然始まるものではなく、段階的なプロセスを経て進行します。初期段階における周囲の適切な理解と対応が、その後の経過に大きな影響を与えます。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571500" y="1939528"/>
            <a:ext cx="1428750" cy="350044"/>
          </a:xfrm>
          <a:prstGeom prst="rect">
            <a:avLst/>
          </a:prstGeom>
          <a:solidFill>
            <a:srgbClr val="4A5D52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1939528"/>
            <a:ext cx="1428750" cy="350044"/>
          </a:xfrm>
          <a:prstGeom prst="rect">
            <a:avLst/>
          </a:prstGeom>
          <a:noFill/>
          <a:ln/>
        </p:spPr>
        <p:txBody>
          <a:bodyPr wrap="square" lIns="170053" tIns="170053" rIns="0" bIns="0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段階</a:t>
            </a:r>
            <a:endParaRPr lang="en-US" sz="987" dirty="0"/>
          </a:p>
        </p:txBody>
      </p:sp>
      <p:sp>
        <p:nvSpPr>
          <p:cNvPr id="7" name="Shape 4"/>
          <p:cNvSpPr/>
          <p:nvPr/>
        </p:nvSpPr>
        <p:spPr>
          <a:xfrm>
            <a:off x="2000250" y="1939528"/>
            <a:ext cx="3650512" cy="350044"/>
          </a:xfrm>
          <a:prstGeom prst="rect">
            <a:avLst/>
          </a:prstGeom>
          <a:solidFill>
            <a:srgbClr val="4A5D52"/>
          </a:solidFill>
          <a:ln/>
        </p:spPr>
      </p:sp>
      <p:sp>
        <p:nvSpPr>
          <p:cNvPr id="8" name="Text 5"/>
          <p:cNvSpPr/>
          <p:nvPr/>
        </p:nvSpPr>
        <p:spPr>
          <a:xfrm>
            <a:off x="2000250" y="1939528"/>
            <a:ext cx="3650512" cy="350044"/>
          </a:xfrm>
          <a:prstGeom prst="rect">
            <a:avLst/>
          </a:prstGeom>
          <a:noFill/>
          <a:ln/>
        </p:spPr>
        <p:txBody>
          <a:bodyPr wrap="square" lIns="170053" tIns="170053" rIns="0" bIns="0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主な症状・行動</a:t>
            </a:r>
            <a:endParaRPr lang="en-US" sz="987" dirty="0"/>
          </a:p>
        </p:txBody>
      </p:sp>
      <p:sp>
        <p:nvSpPr>
          <p:cNvPr id="9" name="Shape 6"/>
          <p:cNvSpPr/>
          <p:nvPr/>
        </p:nvSpPr>
        <p:spPr>
          <a:xfrm>
            <a:off x="5650762" y="1939528"/>
            <a:ext cx="2921738" cy="350044"/>
          </a:xfrm>
          <a:prstGeom prst="rect">
            <a:avLst/>
          </a:prstGeom>
          <a:solidFill>
            <a:srgbClr val="4A5D52"/>
          </a:solidFill>
          <a:ln/>
        </p:spPr>
      </p:sp>
      <p:sp>
        <p:nvSpPr>
          <p:cNvPr id="10" name="Text 7"/>
          <p:cNvSpPr/>
          <p:nvPr/>
        </p:nvSpPr>
        <p:spPr>
          <a:xfrm>
            <a:off x="5650762" y="1939528"/>
            <a:ext cx="2921738" cy="350044"/>
          </a:xfrm>
          <a:prstGeom prst="rect">
            <a:avLst/>
          </a:prstGeom>
          <a:noFill/>
          <a:ln/>
        </p:spPr>
        <p:txBody>
          <a:bodyPr wrap="square" lIns="170053" tIns="170053" rIns="0" bIns="0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支援のポイント</a:t>
            </a:r>
            <a:endParaRPr lang="en-US" sz="987" dirty="0"/>
          </a:p>
        </p:txBody>
      </p:sp>
      <p:sp>
        <p:nvSpPr>
          <p:cNvPr id="11" name="Text 8"/>
          <p:cNvSpPr/>
          <p:nvPr/>
        </p:nvSpPr>
        <p:spPr>
          <a:xfrm>
            <a:off x="571500" y="2289572"/>
            <a:ext cx="1428750" cy="597173"/>
          </a:xfrm>
          <a:prstGeom prst="rect">
            <a:avLst/>
          </a:prstGeom>
          <a:noFill/>
          <a:ln/>
        </p:spPr>
        <p:txBody>
          <a:bodyPr wrap="square" lIns="170053" tIns="212598" rIns="170053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4A5D52"/>
                </a:solidFill>
              </a:rPr>
              <a:t>前兆期</a:t>
            </a:r>
            <a:endParaRPr lang="en-US" sz="1090" dirty="0"/>
          </a:p>
        </p:txBody>
      </p:sp>
      <p:sp>
        <p:nvSpPr>
          <p:cNvPr id="12" name="Text 9"/>
          <p:cNvSpPr/>
          <p:nvPr/>
        </p:nvSpPr>
        <p:spPr>
          <a:xfrm>
            <a:off x="2000250" y="2289572"/>
            <a:ext cx="3650512" cy="597173"/>
          </a:xfrm>
          <a:prstGeom prst="rect">
            <a:avLst/>
          </a:prstGeom>
          <a:noFill/>
          <a:ln/>
        </p:spPr>
        <p:txBody>
          <a:bodyPr wrap="square" lIns="170053" tIns="212598" rIns="170053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5C5C5C"/>
                </a:solidFill>
              </a:rPr>
              <a:t>朝起きられない、頭痛・腹痛などの身体症状、口数が減る、元気がなくなる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5650762" y="2289572"/>
            <a:ext cx="2921738" cy="597173"/>
          </a:xfrm>
          <a:prstGeom prst="rect">
            <a:avLst/>
          </a:prstGeom>
          <a:noFill/>
          <a:ln/>
        </p:spPr>
        <p:txBody>
          <a:bodyPr wrap="square" lIns="170053" tIns="212598" rIns="170053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D4A373"/>
                </a:solidFill>
              </a:rPr>
              <a:t>身体症状を否定せず、まずは心身の休息を最優先に促す</a:t>
            </a:r>
            <a:endParaRPr lang="en-US" sz="885" dirty="0"/>
          </a:p>
        </p:txBody>
      </p:sp>
      <p:sp>
        <p:nvSpPr>
          <p:cNvPr id="14" name="Text 11"/>
          <p:cNvSpPr/>
          <p:nvPr/>
        </p:nvSpPr>
        <p:spPr>
          <a:xfrm>
            <a:off x="571500" y="2886745"/>
            <a:ext cx="1428750" cy="604317"/>
          </a:xfrm>
          <a:prstGeom prst="rect">
            <a:avLst/>
          </a:prstGeom>
          <a:noFill/>
          <a:ln/>
        </p:spPr>
        <p:txBody>
          <a:bodyPr wrap="square" lIns="170053" tIns="212598" rIns="170053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4A5D52"/>
                </a:solidFill>
              </a:rPr>
              <a:t>開始期</a:t>
            </a:r>
            <a:endParaRPr lang="en-US" sz="1090" dirty="0"/>
          </a:p>
        </p:txBody>
      </p:sp>
      <p:sp>
        <p:nvSpPr>
          <p:cNvPr id="15" name="Text 12"/>
          <p:cNvSpPr/>
          <p:nvPr/>
        </p:nvSpPr>
        <p:spPr>
          <a:xfrm>
            <a:off x="2000250" y="2886745"/>
            <a:ext cx="3650512" cy="604317"/>
          </a:xfrm>
          <a:prstGeom prst="rect">
            <a:avLst/>
          </a:prstGeom>
          <a:noFill/>
          <a:ln/>
        </p:spPr>
        <p:txBody>
          <a:bodyPr wrap="square" lIns="170053" tIns="212598" rIns="170053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5C5C5C"/>
                </a:solidFill>
              </a:rPr>
              <a:t>行き渋りの激化、登校刺激への強い拒絶反応、親子間での激しい葛藤</a:t>
            </a:r>
            <a:endParaRPr lang="en-US" sz="942" dirty="0"/>
          </a:p>
        </p:txBody>
      </p:sp>
      <p:sp>
        <p:nvSpPr>
          <p:cNvPr id="16" name="Text 13"/>
          <p:cNvSpPr/>
          <p:nvPr/>
        </p:nvSpPr>
        <p:spPr>
          <a:xfrm>
            <a:off x="5650762" y="2886745"/>
            <a:ext cx="2921738" cy="604317"/>
          </a:xfrm>
          <a:prstGeom prst="rect">
            <a:avLst/>
          </a:prstGeom>
          <a:noFill/>
          <a:ln/>
        </p:spPr>
        <p:txBody>
          <a:bodyPr wrap="square" lIns="170053" tIns="212598" rIns="170053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D4A373"/>
                </a:solidFill>
              </a:rPr>
              <a:t>無理な登校を控え、家庭を安心できる「安全基地」にする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0" y="3783955"/>
            <a:ext cx="9144000" cy="164306"/>
          </a:xfrm>
          <a:prstGeom prst="rect">
            <a:avLst/>
          </a:prstGeom>
          <a:noFill/>
          <a:ln/>
        </p:spPr>
        <p:txBody>
          <a:bodyPr wrap="none" lIns="680339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i="1" dirty="0">
                <a:solidFill>
                  <a:srgbClr val="5C5C5C"/>
                </a:solidFill>
              </a:rPr>
              <a:t>※この時期の子どもは自分でも理由が分からず混乱しているため、原因を問い詰めすぎないことが重要です。</a:t>
            </a:r>
            <a:endParaRPr lang="en-US" sz="83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4114828" cy="425053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4A5D52"/>
                </a:solidFill>
              </a:rPr>
              <a:t>不登校のプロセス：安定と回復への道筋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71500" y="1282303"/>
            <a:ext cx="8001000" cy="1287270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71500" y="1282303"/>
            <a:ext cx="1071563" cy="350044"/>
          </a:xfrm>
          <a:prstGeom prst="rect">
            <a:avLst/>
          </a:prstGeom>
          <a:solidFill>
            <a:srgbClr val="4A5D52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1282303"/>
            <a:ext cx="1071563" cy="350044"/>
          </a:xfrm>
          <a:prstGeom prst="rect">
            <a:avLst/>
          </a:prstGeom>
          <a:noFill/>
          <a:ln/>
        </p:spPr>
        <p:txBody>
          <a:bodyPr wrap="square" lIns="170053" tIns="170053" rIns="170053" bIns="0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段階</a:t>
            </a:r>
            <a:endParaRPr lang="en-US" sz="987" dirty="0"/>
          </a:p>
        </p:txBody>
      </p:sp>
      <p:sp>
        <p:nvSpPr>
          <p:cNvPr id="7" name="Shape 4"/>
          <p:cNvSpPr/>
          <p:nvPr/>
        </p:nvSpPr>
        <p:spPr>
          <a:xfrm>
            <a:off x="1643063" y="1282303"/>
            <a:ext cx="3464719" cy="350044"/>
          </a:xfrm>
          <a:prstGeom prst="rect">
            <a:avLst/>
          </a:prstGeom>
          <a:solidFill>
            <a:srgbClr val="4A5D52"/>
          </a:solidFill>
          <a:ln/>
        </p:spPr>
      </p:sp>
      <p:sp>
        <p:nvSpPr>
          <p:cNvPr id="8" name="Text 5"/>
          <p:cNvSpPr/>
          <p:nvPr/>
        </p:nvSpPr>
        <p:spPr>
          <a:xfrm>
            <a:off x="1643063" y="1282303"/>
            <a:ext cx="3464719" cy="350044"/>
          </a:xfrm>
          <a:prstGeom prst="rect">
            <a:avLst/>
          </a:prstGeom>
          <a:noFill/>
          <a:ln/>
        </p:spPr>
        <p:txBody>
          <a:bodyPr wrap="square" lIns="170053" tIns="170053" rIns="170053" bIns="0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主な症状・行動</a:t>
            </a:r>
            <a:endParaRPr lang="en-US" sz="987" dirty="0"/>
          </a:p>
        </p:txBody>
      </p:sp>
      <p:sp>
        <p:nvSpPr>
          <p:cNvPr id="9" name="Shape 6"/>
          <p:cNvSpPr/>
          <p:nvPr/>
        </p:nvSpPr>
        <p:spPr>
          <a:xfrm>
            <a:off x="5107781" y="1282303"/>
            <a:ext cx="3464719" cy="350044"/>
          </a:xfrm>
          <a:prstGeom prst="rect">
            <a:avLst/>
          </a:prstGeom>
          <a:solidFill>
            <a:srgbClr val="4A5D52"/>
          </a:solidFill>
          <a:ln/>
        </p:spPr>
      </p:sp>
      <p:sp>
        <p:nvSpPr>
          <p:cNvPr id="10" name="Text 7"/>
          <p:cNvSpPr/>
          <p:nvPr/>
        </p:nvSpPr>
        <p:spPr>
          <a:xfrm>
            <a:off x="5107781" y="1282303"/>
            <a:ext cx="3464719" cy="350044"/>
          </a:xfrm>
          <a:prstGeom prst="rect">
            <a:avLst/>
          </a:prstGeom>
          <a:noFill/>
          <a:ln/>
        </p:spPr>
        <p:txBody>
          <a:bodyPr wrap="square" lIns="170053" tIns="170053" rIns="170053" bIns="0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支援のポイント</a:t>
            </a:r>
            <a:endParaRPr lang="en-US" sz="987" dirty="0"/>
          </a:p>
        </p:txBody>
      </p:sp>
      <p:sp>
        <p:nvSpPr>
          <p:cNvPr id="11" name="Text 8"/>
          <p:cNvSpPr/>
          <p:nvPr/>
        </p:nvSpPr>
        <p:spPr>
          <a:xfrm>
            <a:off x="571500" y="1632347"/>
            <a:ext cx="1071563" cy="465041"/>
          </a:xfrm>
          <a:prstGeom prst="rect">
            <a:avLst/>
          </a:prstGeom>
          <a:noFill/>
          <a:ln/>
        </p:spPr>
        <p:txBody>
          <a:bodyPr wrap="square" lIns="170053" tIns="212598" rIns="170053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090" b="1" dirty="0">
                <a:solidFill>
                  <a:srgbClr val="4A5D52"/>
                </a:solidFill>
              </a:rPr>
              <a:t>停滞期</a:t>
            </a:r>
            <a:endParaRPr lang="en-US" sz="1090" dirty="0"/>
          </a:p>
        </p:txBody>
      </p:sp>
      <p:sp>
        <p:nvSpPr>
          <p:cNvPr id="12" name="Text 9"/>
          <p:cNvSpPr/>
          <p:nvPr/>
        </p:nvSpPr>
        <p:spPr>
          <a:xfrm>
            <a:off x="1643063" y="1632347"/>
            <a:ext cx="3464719" cy="465041"/>
          </a:xfrm>
          <a:prstGeom prst="rect">
            <a:avLst/>
          </a:prstGeom>
          <a:noFill/>
          <a:ln/>
        </p:spPr>
        <p:txBody>
          <a:bodyPr wrap="square" lIns="170053" tIns="212598" rIns="170053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5C5C5C"/>
                </a:solidFill>
              </a:rPr>
              <a:t>登校の話題を避ける、昼夜逆転、ゲームやネットへの没頭</a:t>
            </a:r>
            <a:endParaRPr lang="en-US" sz="834" dirty="0"/>
          </a:p>
        </p:txBody>
      </p:sp>
      <p:sp>
        <p:nvSpPr>
          <p:cNvPr id="13" name="Text 10"/>
          <p:cNvSpPr/>
          <p:nvPr/>
        </p:nvSpPr>
        <p:spPr>
          <a:xfrm>
            <a:off x="5107781" y="1632347"/>
            <a:ext cx="3464719" cy="465041"/>
          </a:xfrm>
          <a:prstGeom prst="rect">
            <a:avLst/>
          </a:prstGeom>
          <a:noFill/>
          <a:ln/>
        </p:spPr>
        <p:txBody>
          <a:bodyPr wrap="square" lIns="170053" tIns="212598" rIns="170053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5C5C5C"/>
                </a:solidFill>
              </a:rPr>
              <a:t>家庭を安全な避難所とし、無理な刺激を避け、静かに見守る</a:t>
            </a:r>
            <a:endParaRPr lang="en-US" sz="834" dirty="0"/>
          </a:p>
        </p:txBody>
      </p:sp>
      <p:sp>
        <p:nvSpPr>
          <p:cNvPr id="14" name="Text 11"/>
          <p:cNvSpPr/>
          <p:nvPr/>
        </p:nvSpPr>
        <p:spPr>
          <a:xfrm>
            <a:off x="571500" y="2097388"/>
            <a:ext cx="1071563" cy="468613"/>
          </a:xfrm>
          <a:prstGeom prst="rect">
            <a:avLst/>
          </a:prstGeom>
          <a:noFill/>
          <a:ln/>
        </p:spPr>
        <p:txBody>
          <a:bodyPr wrap="square" lIns="170053" tIns="212598" rIns="170053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090" b="1" dirty="0">
                <a:solidFill>
                  <a:srgbClr val="4A5D52"/>
                </a:solidFill>
              </a:rPr>
              <a:t>回復期</a:t>
            </a:r>
            <a:endParaRPr lang="en-US" sz="1090" dirty="0"/>
          </a:p>
        </p:txBody>
      </p:sp>
      <p:sp>
        <p:nvSpPr>
          <p:cNvPr id="15" name="Text 12"/>
          <p:cNvSpPr/>
          <p:nvPr/>
        </p:nvSpPr>
        <p:spPr>
          <a:xfrm>
            <a:off x="1643063" y="2097388"/>
            <a:ext cx="3464719" cy="468613"/>
          </a:xfrm>
          <a:prstGeom prst="rect">
            <a:avLst/>
          </a:prstGeom>
          <a:noFill/>
          <a:ln/>
        </p:spPr>
        <p:txBody>
          <a:bodyPr wrap="square" lIns="170053" tIns="212598" rIns="170053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5C5C5C"/>
                </a:solidFill>
              </a:rPr>
              <a:t>外出への意欲、将来への不安の吐露、自分のペースでの活動</a:t>
            </a:r>
            <a:endParaRPr lang="en-US" sz="834" dirty="0"/>
          </a:p>
        </p:txBody>
      </p:sp>
      <p:sp>
        <p:nvSpPr>
          <p:cNvPr id="16" name="Text 13"/>
          <p:cNvSpPr/>
          <p:nvPr/>
        </p:nvSpPr>
        <p:spPr>
          <a:xfrm>
            <a:off x="5107781" y="2097388"/>
            <a:ext cx="3464719" cy="468613"/>
          </a:xfrm>
          <a:prstGeom prst="rect">
            <a:avLst/>
          </a:prstGeom>
          <a:noFill/>
          <a:ln/>
        </p:spPr>
        <p:txBody>
          <a:bodyPr wrap="square" lIns="170053" tIns="212598" rIns="170053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5C5C5C"/>
                </a:solidFill>
              </a:rPr>
              <a:t>本人のペースを尊重し、小さな一歩を支え、失敗を許容する</a:t>
            </a:r>
            <a:endParaRPr lang="en-US" sz="834" dirty="0"/>
          </a:p>
        </p:txBody>
      </p:sp>
      <p:sp>
        <p:nvSpPr>
          <p:cNvPr id="17" name="Text 14"/>
          <p:cNvSpPr/>
          <p:nvPr/>
        </p:nvSpPr>
        <p:spPr>
          <a:xfrm>
            <a:off x="571500" y="3148217"/>
            <a:ext cx="8001000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5C5C5C"/>
                </a:solidFill>
              </a:rPr>
              <a:t>回復期には</a:t>
            </a:r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D4A373"/>
                </a:solidFill>
              </a:rPr>
              <a:t>「心の振り子」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5C5C5C"/>
                </a:solidFill>
              </a:rPr>
              <a:t>のように、意欲的な日と落ち込む日が交互に訪れます。これはエネルギーが溜まり、心が再構築されている順調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5C5C5C"/>
                </a:solidFill>
              </a:rPr>
              <a:t>な回復の証です。焦らずに見守ることが大切です。</a:t>
            </a:r>
            <a:endParaRPr lang="en-US" sz="94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3429028" cy="425053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4A5D52"/>
                </a:solidFill>
              </a:rPr>
              <a:t>子どもの内面における心理的変容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1139428"/>
            <a:ext cx="378618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4A5D52"/>
                </a:solidFill>
              </a:rPr>
              <a:t>自己肯定感の著しい低下</a:t>
            </a:r>
            <a:endParaRPr lang="en-US" sz="1090" dirty="0"/>
          </a:p>
        </p:txBody>
      </p:sp>
      <p:sp>
        <p:nvSpPr>
          <p:cNvPr id="5" name="Text 2"/>
          <p:cNvSpPr/>
          <p:nvPr/>
        </p:nvSpPr>
        <p:spPr>
          <a:xfrm>
            <a:off x="571500" y="1473398"/>
            <a:ext cx="3786188" cy="437164"/>
          </a:xfrm>
          <a:prstGeom prst="rect">
            <a:avLst/>
          </a:prstGeom>
          <a:noFill/>
          <a:ln/>
        </p:spPr>
        <p:txBody>
          <a:bodyPr wrap="square" lIns="229616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42" dirty="0">
                <a:solidFill>
                  <a:srgbClr val="5C5C5C"/>
                </a:solidFill>
              </a:rPr>
              <a:t>「みんなができることができない自分は価値がない」という深い自己否定が、心のエネルギーをさらに奪っていきます。</a:t>
            </a:r>
            <a:endParaRPr lang="en-US" sz="942" dirty="0"/>
          </a:p>
        </p:txBody>
      </p:sp>
      <p:sp>
        <p:nvSpPr>
          <p:cNvPr id="6" name="Text 3"/>
          <p:cNvSpPr/>
          <p:nvPr/>
        </p:nvSpPr>
        <p:spPr>
          <a:xfrm>
            <a:off x="571500" y="2160594"/>
            <a:ext cx="378618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4A5D52"/>
                </a:solidFill>
              </a:rPr>
              <a:t>防衛本能としての「ひきこもり」</a:t>
            </a:r>
            <a:endParaRPr lang="en-US" sz="1090" dirty="0"/>
          </a:p>
        </p:txBody>
      </p:sp>
      <p:sp>
        <p:nvSpPr>
          <p:cNvPr id="7" name="Text 4"/>
          <p:cNvSpPr/>
          <p:nvPr/>
        </p:nvSpPr>
        <p:spPr>
          <a:xfrm>
            <a:off x="571500" y="2494564"/>
            <a:ext cx="3786188" cy="655746"/>
          </a:xfrm>
          <a:prstGeom prst="rect">
            <a:avLst/>
          </a:prstGeom>
          <a:noFill/>
          <a:ln/>
        </p:spPr>
        <p:txBody>
          <a:bodyPr wrap="square" lIns="229616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42" dirty="0">
                <a:solidFill>
                  <a:srgbClr val="5C5C5C"/>
                </a:solidFill>
              </a:rPr>
              <a:t>外部との接触を断つことは、傷ついた心を守るための必要な適応戦略です。決して怠慢ではなく、心が生き延びるための選択です。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571500" y="3400341"/>
            <a:ext cx="378618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4A5D52"/>
                </a:solidFill>
              </a:rPr>
              <a:t>周囲の受容が修復の鍵</a:t>
            </a:r>
            <a:endParaRPr lang="en-US" sz="1090" dirty="0"/>
          </a:p>
        </p:txBody>
      </p:sp>
      <p:sp>
        <p:nvSpPr>
          <p:cNvPr id="9" name="Text 6"/>
          <p:cNvSpPr/>
          <p:nvPr/>
        </p:nvSpPr>
        <p:spPr>
          <a:xfrm>
            <a:off x="571500" y="3734312"/>
            <a:ext cx="3786188" cy="437164"/>
          </a:xfrm>
          <a:prstGeom prst="rect">
            <a:avLst/>
          </a:prstGeom>
          <a:noFill/>
          <a:ln/>
        </p:spPr>
        <p:txBody>
          <a:bodyPr wrap="square" lIns="229616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42" dirty="0">
                <a:solidFill>
                  <a:srgbClr val="5C5C5C"/>
                </a:solidFill>
              </a:rPr>
              <a:t>温かい理解と「そのままのあなたでいい」という受容が、傷ついた自己像を修復する唯一の処方箋となります。</a:t>
            </a:r>
            <a:endParaRPr lang="en-US" sz="942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469" y="1139428"/>
            <a:ext cx="3571875" cy="2857500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0" y="4564382"/>
            <a:ext cx="9144000" cy="33932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Shape 8"/>
          <p:cNvSpPr/>
          <p:nvPr/>
        </p:nvSpPr>
        <p:spPr>
          <a:xfrm>
            <a:off x="0" y="4564382"/>
            <a:ext cx="9144000" cy="7144"/>
          </a:xfrm>
          <a:prstGeom prst="rect">
            <a:avLst/>
          </a:prstGeom>
          <a:solidFill>
            <a:srgbClr val="D4A373"/>
          </a:solidFill>
          <a:ln/>
        </p:spPr>
      </p:sp>
      <p:sp>
        <p:nvSpPr>
          <p:cNvPr id="13" name="Text 9"/>
          <p:cNvSpPr/>
          <p:nvPr/>
        </p:nvSpPr>
        <p:spPr>
          <a:xfrm>
            <a:off x="0" y="4564382"/>
            <a:ext cx="9144000" cy="339328"/>
          </a:xfrm>
          <a:prstGeom prst="rect">
            <a:avLst/>
          </a:prstGeom>
          <a:noFill/>
          <a:ln/>
        </p:spPr>
        <p:txBody>
          <a:bodyPr wrap="square" lIns="0" tIns="170053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42" i="1" dirty="0">
                <a:solidFill>
                  <a:srgbClr val="4A5D52"/>
                </a:solidFill>
              </a:rPr>
              <a:t>「ひきこもり」は、心が自分を守るために選んだ「安全な避難所」です。</a:t>
            </a:r>
            <a:endParaRPr lang="en-US" sz="94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3429028" cy="425053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4A5D52"/>
                </a:solidFill>
              </a:rPr>
              <a:t>保護者の心理的負担とセルフケア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1139428"/>
            <a:ext cx="435768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4A5D52"/>
                </a:solidFill>
              </a:rPr>
              <a:t>親の不安と焦りへの理解</a:t>
            </a:r>
            <a:endParaRPr lang="en-US" sz="1090" dirty="0"/>
          </a:p>
        </p:txBody>
      </p:sp>
      <p:sp>
        <p:nvSpPr>
          <p:cNvPr id="5" name="Text 2"/>
          <p:cNvSpPr/>
          <p:nvPr/>
        </p:nvSpPr>
        <p:spPr>
          <a:xfrm>
            <a:off x="571500" y="1437680"/>
            <a:ext cx="4357688" cy="655746"/>
          </a:xfrm>
          <a:prstGeom prst="rect">
            <a:avLst/>
          </a:prstGeom>
          <a:noFill/>
          <a:ln/>
        </p:spPr>
        <p:txBody>
          <a:bodyPr wrap="square" lIns="229616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42" dirty="0">
                <a:solidFill>
                  <a:srgbClr val="5C5C5C"/>
                </a:solidFill>
              </a:rPr>
              <a:t>「将来はどうなるのか」という不安や「育て方が悪かったのか」という罪悪感は、多くの方が抱く自然な感情です。まずはその気持ちを否定せず、受け止めることから始まります。</a:t>
            </a:r>
            <a:endParaRPr lang="en-US" sz="942" dirty="0"/>
          </a:p>
        </p:txBody>
      </p:sp>
      <p:sp>
        <p:nvSpPr>
          <p:cNvPr id="6" name="Text 3"/>
          <p:cNvSpPr/>
          <p:nvPr/>
        </p:nvSpPr>
        <p:spPr>
          <a:xfrm>
            <a:off x="571500" y="2343457"/>
            <a:ext cx="435768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4A5D52"/>
                </a:solidFill>
              </a:rPr>
              <a:t>自分を責めないことの大切さ</a:t>
            </a:r>
            <a:endParaRPr lang="en-US" sz="1090" dirty="0"/>
          </a:p>
        </p:txBody>
      </p:sp>
      <p:sp>
        <p:nvSpPr>
          <p:cNvPr id="7" name="Text 4"/>
          <p:cNvSpPr/>
          <p:nvPr/>
        </p:nvSpPr>
        <p:spPr>
          <a:xfrm>
            <a:off x="571500" y="2641709"/>
            <a:ext cx="4357688" cy="655746"/>
          </a:xfrm>
          <a:prstGeom prst="rect">
            <a:avLst/>
          </a:prstGeom>
          <a:noFill/>
          <a:ln/>
        </p:spPr>
        <p:txBody>
          <a:bodyPr wrap="square" lIns="229616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42" dirty="0">
                <a:solidFill>
                  <a:srgbClr val="5C5C5C"/>
                </a:solidFill>
              </a:rPr>
              <a:t>不登校は誰のせいでもありません。自分を追い詰め、心身を消耗させる</a:t>
            </a:r>
            <a:pPr algn="l" indent="0" marL="0">
              <a:lnSpc>
                <a:spcPts val="1700"/>
              </a:lnSpc>
              <a:buNone/>
            </a:pPr>
            <a:r>
              <a:rPr lang="en-US" sz="942" dirty="0">
                <a:solidFill>
                  <a:srgbClr val="5C5C5C"/>
                </a:solidFill>
              </a:rPr>
              <a:t>ことは、結果として子どもの不安を増幅させてしまいます。</a:t>
            </a:r>
            <a:pPr algn="l" indent="0" marL="0">
              <a:lnSpc>
                <a:spcPts val="1700"/>
              </a:lnSpc>
              <a:buNone/>
            </a:pPr>
            <a:r>
              <a:rPr lang="en-US" sz="885" b="1" dirty="0">
                <a:solidFill>
                  <a:srgbClr val="D4A373"/>
                </a:solidFill>
              </a:rPr>
              <a:t>「親自身の休</a:t>
            </a:r>
            <a:pPr algn="l" indent="0" marL="0">
              <a:lnSpc>
                <a:spcPts val="1700"/>
              </a:lnSpc>
              <a:buNone/>
            </a:pPr>
            <a:r>
              <a:rPr lang="en-US" sz="885" b="1" dirty="0">
                <a:solidFill>
                  <a:srgbClr val="D4A373"/>
                </a:solidFill>
              </a:rPr>
              <a:t>息」</a:t>
            </a:r>
            <a:pPr algn="l" indent="0" marL="0">
              <a:lnSpc>
                <a:spcPts val="1700"/>
              </a:lnSpc>
              <a:buNone/>
            </a:pPr>
            <a:r>
              <a:rPr lang="en-US" sz="942" dirty="0">
                <a:solidFill>
                  <a:srgbClr val="5C5C5C"/>
                </a:solidFill>
              </a:rPr>
              <a:t>を優先してください。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571500" y="3547486"/>
            <a:ext cx="435768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4A5D52"/>
                </a:solidFill>
              </a:rPr>
              <a:t>親の笑顔が安心の源泉に</a:t>
            </a:r>
            <a:endParaRPr lang="en-US" sz="1090" dirty="0"/>
          </a:p>
        </p:txBody>
      </p:sp>
      <p:sp>
        <p:nvSpPr>
          <p:cNvPr id="9" name="Text 6"/>
          <p:cNvSpPr/>
          <p:nvPr/>
        </p:nvSpPr>
        <p:spPr>
          <a:xfrm>
            <a:off x="571500" y="3845737"/>
            <a:ext cx="4357688" cy="655746"/>
          </a:xfrm>
          <a:prstGeom prst="rect">
            <a:avLst/>
          </a:prstGeom>
          <a:noFill/>
          <a:ln/>
        </p:spPr>
        <p:txBody>
          <a:bodyPr wrap="square" lIns="229616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42" dirty="0">
                <a:solidFill>
                  <a:srgbClr val="5C5C5C"/>
                </a:solidFill>
              </a:rPr>
              <a:t>保護者が笑顔で過ごせる時間を持つことは、子どもにとって「自分がいなくても世界は大丈夫だ」という強い安心感と、エネルギー回復の源になります。</a:t>
            </a:r>
            <a:endParaRPr lang="en-US" sz="942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3" y="1338114"/>
            <a:ext cx="3214688" cy="32146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3429028" cy="425053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4A5D52"/>
                </a:solidFill>
              </a:rPr>
              <a:t>家庭における関わり方の基本原則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1139428"/>
            <a:ext cx="378618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4A5D52"/>
                </a:solidFill>
              </a:rPr>
              <a:t>共感的な傾聴</a:t>
            </a:r>
            <a:endParaRPr lang="en-US" sz="1193" dirty="0"/>
          </a:p>
        </p:txBody>
      </p:sp>
      <p:sp>
        <p:nvSpPr>
          <p:cNvPr id="5" name="Text 2"/>
          <p:cNvSpPr/>
          <p:nvPr/>
        </p:nvSpPr>
        <p:spPr>
          <a:xfrm>
            <a:off x="571500" y="1460897"/>
            <a:ext cx="3786188" cy="411435"/>
          </a:xfrm>
          <a:prstGeom prst="rect">
            <a:avLst/>
          </a:prstGeom>
          <a:noFill/>
          <a:ln/>
        </p:spPr>
        <p:txBody>
          <a:bodyPr wrap="square" lIns="229616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5C5C5C"/>
                </a:solidFill>
              </a:rPr>
              <a:t>子どもの言葉の裏にある感情を汲み取り、アドバイスよりも先に、まずは否定せずにそのまま受け止めます。</a:t>
            </a:r>
            <a:endParaRPr lang="en-US" sz="942" dirty="0"/>
          </a:p>
        </p:txBody>
      </p:sp>
      <p:sp>
        <p:nvSpPr>
          <p:cNvPr id="6" name="Text 3"/>
          <p:cNvSpPr/>
          <p:nvPr/>
        </p:nvSpPr>
        <p:spPr>
          <a:xfrm>
            <a:off x="571500" y="2158082"/>
            <a:ext cx="378618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4A5D52"/>
                </a:solidFill>
              </a:rPr>
              <a:t>「待つ」ことの勇気</a:t>
            </a:r>
            <a:endParaRPr lang="en-US" sz="1193" dirty="0"/>
          </a:p>
        </p:txBody>
      </p:sp>
      <p:sp>
        <p:nvSpPr>
          <p:cNvPr id="7" name="Text 4"/>
          <p:cNvSpPr/>
          <p:nvPr/>
        </p:nvSpPr>
        <p:spPr>
          <a:xfrm>
            <a:off x="571500" y="2479551"/>
            <a:ext cx="3786188" cy="411435"/>
          </a:xfrm>
          <a:prstGeom prst="rect">
            <a:avLst/>
          </a:prstGeom>
          <a:noFill/>
          <a:ln/>
        </p:spPr>
        <p:txBody>
          <a:bodyPr wrap="square" lIns="229616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5C5C5C"/>
                </a:solidFill>
              </a:rPr>
              <a:t>周囲のペースを押し付けず、子ども自身の内側からエネルギーが湧いてくるのを信じてじっくりと待ちます。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571500" y="3176736"/>
            <a:ext cx="378618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4A5D52"/>
                </a:solidFill>
              </a:rPr>
              <a:t>日常の尊重</a:t>
            </a:r>
            <a:endParaRPr lang="en-US" sz="1193" dirty="0"/>
          </a:p>
        </p:txBody>
      </p:sp>
      <p:sp>
        <p:nvSpPr>
          <p:cNvPr id="9" name="Text 6"/>
          <p:cNvSpPr/>
          <p:nvPr/>
        </p:nvSpPr>
        <p:spPr>
          <a:xfrm>
            <a:off x="571500" y="3498205"/>
            <a:ext cx="3786188" cy="411435"/>
          </a:xfrm>
          <a:prstGeom prst="rect">
            <a:avLst/>
          </a:prstGeom>
          <a:noFill/>
          <a:ln/>
        </p:spPr>
        <p:txBody>
          <a:bodyPr wrap="square" lIns="229616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5C5C5C"/>
                </a:solidFill>
              </a:rPr>
              <a:t>登校の有無に関わらず、食事や何気ない会話など、当たり前の日常を大切にし、家庭を安心できる場所にします。</a:t>
            </a:r>
            <a:endParaRPr lang="en-US" sz="942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469" y="1139428"/>
            <a:ext cx="3571875" cy="253006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0" y="4195390"/>
            <a:ext cx="9144000" cy="332184"/>
          </a:xfrm>
          <a:prstGeom prst="rect">
            <a:avLst/>
          </a:prstGeom>
          <a:noFill/>
          <a:ln/>
        </p:spPr>
        <p:txBody>
          <a:bodyPr wrap="square" lIns="680339" tIns="170053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i="1" dirty="0">
                <a:solidFill>
                  <a:srgbClr val="D4A373"/>
                </a:solidFill>
              </a:rPr>
              <a:t>「何もしない」という支援が、時には最も強力な支援になることがあります。</a:t>
            </a:r>
            <a:endParaRPr lang="en-US" sz="94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3655340" cy="425053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4A5D52"/>
                </a:solidFill>
              </a:rPr>
              <a:t>学校および専門機関との多層的連携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1139428"/>
            <a:ext cx="3057525" cy="65574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42" dirty="0">
                <a:solidFill>
                  <a:srgbClr val="5C5C5C"/>
                </a:solidFill>
              </a:rPr>
              <a:t>不登校支援は家庭だけで抱え込むものではありません。専門的な知見を持つ機関と連携し、チームで支える体制を構築することが重要です。</a:t>
            </a:r>
            <a:endParaRPr lang="en-US" sz="942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009487"/>
            <a:ext cx="2143125" cy="3071813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3986213" y="1139428"/>
            <a:ext cx="4586288" cy="216023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Shape 3"/>
          <p:cNvSpPr/>
          <p:nvPr/>
        </p:nvSpPr>
        <p:spPr>
          <a:xfrm>
            <a:off x="3986213" y="1139428"/>
            <a:ext cx="4586288" cy="350044"/>
          </a:xfrm>
          <a:prstGeom prst="rect">
            <a:avLst/>
          </a:prstGeom>
          <a:solidFill>
            <a:srgbClr val="4A5D52"/>
          </a:solidFill>
          <a:ln/>
        </p:spPr>
      </p:sp>
      <p:sp>
        <p:nvSpPr>
          <p:cNvPr id="8" name="Text 4"/>
          <p:cNvSpPr/>
          <p:nvPr/>
        </p:nvSpPr>
        <p:spPr>
          <a:xfrm>
            <a:off x="3986213" y="1139428"/>
            <a:ext cx="4586288" cy="350044"/>
          </a:xfrm>
          <a:prstGeom prst="rect">
            <a:avLst/>
          </a:prstGeom>
          <a:noFill/>
          <a:ln/>
        </p:spPr>
        <p:txBody>
          <a:bodyPr wrap="square" lIns="170053" tIns="170053" rIns="0" bIns="0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主な連携先と支援内容</a:t>
            </a:r>
            <a:endParaRPr lang="en-US" sz="987" dirty="0"/>
          </a:p>
        </p:txBody>
      </p:sp>
      <p:sp>
        <p:nvSpPr>
          <p:cNvPr id="9" name="Text 5"/>
          <p:cNvSpPr/>
          <p:nvPr/>
        </p:nvSpPr>
        <p:spPr>
          <a:xfrm>
            <a:off x="3986213" y="1489472"/>
            <a:ext cx="1285875" cy="535056"/>
          </a:xfrm>
          <a:prstGeom prst="rect">
            <a:avLst/>
          </a:prstGeom>
          <a:noFill/>
          <a:ln/>
        </p:spPr>
        <p:txBody>
          <a:bodyPr wrap="square" lIns="170053" tIns="170053" rIns="170053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34" b="1" dirty="0">
                <a:solidFill>
                  <a:srgbClr val="4A5D52"/>
                </a:solidFill>
              </a:rPr>
              <a:t>学校（担任・SC）</a:t>
            </a:r>
            <a:endParaRPr lang="en-US" sz="834" dirty="0"/>
          </a:p>
        </p:txBody>
      </p:sp>
      <p:sp>
        <p:nvSpPr>
          <p:cNvPr id="10" name="Text 6"/>
          <p:cNvSpPr/>
          <p:nvPr/>
        </p:nvSpPr>
        <p:spPr>
          <a:xfrm>
            <a:off x="5272088" y="1489472"/>
            <a:ext cx="3300413" cy="535056"/>
          </a:xfrm>
          <a:prstGeom prst="rect">
            <a:avLst/>
          </a:prstGeom>
          <a:noFill/>
          <a:ln/>
        </p:spPr>
        <p:txBody>
          <a:bodyPr wrap="square" lIns="170053" tIns="170053" rIns="170053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8" dirty="0">
                <a:solidFill>
                  <a:srgbClr val="5C5C5C"/>
                </a:solidFill>
              </a:rPr>
              <a:t>学習支援、別室登校の検討、スクールカウンセラーによる心理相談、情報の共有</a:t>
            </a:r>
            <a:endParaRPr lang="en-US" sz="888" dirty="0"/>
          </a:p>
        </p:txBody>
      </p:sp>
      <p:sp>
        <p:nvSpPr>
          <p:cNvPr id="11" name="Text 7"/>
          <p:cNvSpPr/>
          <p:nvPr/>
        </p:nvSpPr>
        <p:spPr>
          <a:xfrm>
            <a:off x="3986213" y="2024528"/>
            <a:ext cx="1285875" cy="538628"/>
          </a:xfrm>
          <a:prstGeom prst="rect">
            <a:avLst/>
          </a:prstGeom>
          <a:noFill/>
          <a:ln/>
        </p:spPr>
        <p:txBody>
          <a:bodyPr wrap="square" lIns="170053" tIns="170053" rIns="170053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34" b="1" dirty="0">
                <a:solidFill>
                  <a:srgbClr val="4A5D52"/>
                </a:solidFill>
              </a:rPr>
              <a:t>教育支援センター</a:t>
            </a:r>
            <a:endParaRPr lang="en-US" sz="834" dirty="0"/>
          </a:p>
        </p:txBody>
      </p:sp>
      <p:sp>
        <p:nvSpPr>
          <p:cNvPr id="12" name="Text 8"/>
          <p:cNvSpPr/>
          <p:nvPr/>
        </p:nvSpPr>
        <p:spPr>
          <a:xfrm>
            <a:off x="5272088" y="2024528"/>
            <a:ext cx="3300413" cy="538628"/>
          </a:xfrm>
          <a:prstGeom prst="rect">
            <a:avLst/>
          </a:prstGeom>
          <a:noFill/>
          <a:ln/>
        </p:spPr>
        <p:txBody>
          <a:bodyPr wrap="square" lIns="170053" tIns="170053" rIns="170053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8" dirty="0">
                <a:solidFill>
                  <a:srgbClr val="5C5C5C"/>
                </a:solidFill>
              </a:rPr>
              <a:t>適応指導、小集団での活動を通じた社会性の回復、学習サポート、居場所の提供</a:t>
            </a:r>
            <a:endParaRPr lang="en-US" sz="888" dirty="0"/>
          </a:p>
        </p:txBody>
      </p:sp>
      <p:sp>
        <p:nvSpPr>
          <p:cNvPr id="13" name="Text 9"/>
          <p:cNvSpPr/>
          <p:nvPr/>
        </p:nvSpPr>
        <p:spPr>
          <a:xfrm>
            <a:off x="4129088" y="2722104"/>
            <a:ext cx="485803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34" b="1" dirty="0">
                <a:solidFill>
                  <a:srgbClr val="4A5D52"/>
                </a:solidFill>
              </a:rPr>
              <a:t>民間施設</a:t>
            </a:r>
            <a:endParaRPr lang="en-US" sz="834" dirty="0"/>
          </a:p>
        </p:txBody>
      </p:sp>
      <p:sp>
        <p:nvSpPr>
          <p:cNvPr id="14" name="Text 10"/>
          <p:cNvSpPr/>
          <p:nvPr/>
        </p:nvSpPr>
        <p:spPr>
          <a:xfrm>
            <a:off x="4129088" y="2916408"/>
            <a:ext cx="844051" cy="3603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34" b="1" dirty="0">
                <a:solidFill>
                  <a:srgbClr val="4A5D52"/>
                </a:solidFill>
              </a:rPr>
              <a:t>（フリースクール）</a:t>
            </a:r>
            <a:endParaRPr lang="en-US" sz="834" dirty="0"/>
          </a:p>
        </p:txBody>
      </p:sp>
      <p:sp>
        <p:nvSpPr>
          <p:cNvPr id="15" name="Text 11"/>
          <p:cNvSpPr/>
          <p:nvPr/>
        </p:nvSpPr>
        <p:spPr>
          <a:xfrm>
            <a:off x="5272088" y="2563155"/>
            <a:ext cx="3300413" cy="732932"/>
          </a:xfrm>
          <a:prstGeom prst="rect">
            <a:avLst/>
          </a:prstGeom>
          <a:noFill/>
          <a:ln/>
        </p:spPr>
        <p:txBody>
          <a:bodyPr wrap="square" lIns="170053" tIns="170053" rIns="170053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8" dirty="0">
                <a:solidFill>
                  <a:srgbClr val="5C5C5C"/>
                </a:solidFill>
              </a:rPr>
              <a:t>多様な学びの機会、趣味や興味を通じた交流、学校以外の「第三の居場所」としての役割</a:t>
            </a:r>
            <a:endParaRPr lang="en-US" sz="888" dirty="0"/>
          </a:p>
        </p:txBody>
      </p:sp>
      <p:sp>
        <p:nvSpPr>
          <p:cNvPr id="16" name="Text 12"/>
          <p:cNvSpPr/>
          <p:nvPr/>
        </p:nvSpPr>
        <p:spPr>
          <a:xfrm>
            <a:off x="3986213" y="3513972"/>
            <a:ext cx="4586288" cy="339328"/>
          </a:xfrm>
          <a:prstGeom prst="rect">
            <a:avLst/>
          </a:prstGeom>
          <a:noFill/>
          <a:ln/>
        </p:spPr>
        <p:txBody>
          <a:bodyPr wrap="square" lIns="0" tIns="170053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4A5D52"/>
                </a:solidFill>
              </a:rPr>
              <a:t>子ども一人ひとりの状態に合わせた「オーダーメイドの支援」を。</a:t>
            </a:r>
            <a:endParaRPr lang="en-US" sz="88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2026-01-27T02:53:21Z</dcterms:created>
  <dcterms:modified xsi:type="dcterms:W3CDTF">2026-01-27T02:53:21Z</dcterms:modified>
</cp:coreProperties>
</file>